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300" r:id="rId3"/>
    <p:sldId id="325" r:id="rId4"/>
    <p:sldId id="314" r:id="rId5"/>
    <p:sldId id="315" r:id="rId6"/>
    <p:sldId id="321" r:id="rId7"/>
    <p:sldId id="316" r:id="rId8"/>
    <p:sldId id="301" r:id="rId9"/>
    <p:sldId id="318" r:id="rId10"/>
    <p:sldId id="302" r:id="rId11"/>
    <p:sldId id="322" r:id="rId12"/>
    <p:sldId id="323" r:id="rId13"/>
    <p:sldId id="324" r:id="rId14"/>
    <p:sldId id="320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аврева Людмила Владимиров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BF7"/>
    <a:srgbClr val="B9CDE5"/>
    <a:srgbClr val="CCD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4002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0A9A8C-6337-429C-9181-D5A12FA4F06F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8855B8-F7B4-4C81-A9AC-94F0C4A38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C52C3A-E85A-4C55-A78B-035909B1A1A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3251"/>
            <a:ext cx="5409562" cy="4473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EA3EAD-FFA3-4BB1-91F5-5B9227E05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1" name="Номер слайда 3"/>
          <p:cNvSpPr txBox="1">
            <a:spLocks noGrp="1"/>
          </p:cNvSpPr>
          <p:nvPr/>
        </p:nvSpPr>
        <p:spPr bwMode="auto">
          <a:xfrm>
            <a:off x="3829010" y="9443321"/>
            <a:ext cx="2930574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8724F7-9C47-4B2C-BC21-DCCC1EFDB1B8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algn="r"/>
              <a:t>2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4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1" name="Номер слайда 3"/>
          <p:cNvSpPr txBox="1">
            <a:spLocks noGrp="1"/>
          </p:cNvSpPr>
          <p:nvPr/>
        </p:nvSpPr>
        <p:spPr bwMode="auto">
          <a:xfrm>
            <a:off x="3829010" y="9443321"/>
            <a:ext cx="2930574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8724F7-9C47-4B2C-BC21-DCCC1EFDB1B8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algn="r"/>
              <a:t>8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2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1" name="Номер слайда 3"/>
          <p:cNvSpPr txBox="1">
            <a:spLocks noGrp="1"/>
          </p:cNvSpPr>
          <p:nvPr/>
        </p:nvSpPr>
        <p:spPr bwMode="auto">
          <a:xfrm>
            <a:off x="3829010" y="9443321"/>
            <a:ext cx="2930574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8724F7-9C47-4B2C-BC21-DCCC1EFDB1B8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algn="r"/>
              <a:t>10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4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AFF3-6AFC-4953-95DC-896EAD035E06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D5C8-D5F9-4A7C-ACEB-14C84E9E5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3E2B-A924-4A65-8803-C676AAAAC8A5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1AAD-62DE-4D2B-9493-E4AC154DE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B53F-6D9C-4DCD-B016-D79A5ABBC592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18D1-74C3-4B13-BB25-CCD5FAE4E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80EF-0AD7-4573-B983-8125A8F66DD1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C4272-0A5B-4820-993F-4B8D4D9A5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0ECA-9D11-4F61-A81E-8DDDEF3B7F30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64FC5-D7A2-48EE-8915-F52EC613C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3A1E-6669-454C-8814-1CB208C46B16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9EA0-ED80-4EA8-ABBF-BA57FFFEA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34BD-E638-43F3-A1C4-BAE99636DDC8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C774-2137-4077-B7F0-FCD964ABE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BED21-6A40-4D99-BC35-3C997C08D621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4DB1-CC73-48B0-89B8-4F672AECB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B586-31EB-48B3-940A-1809FCE4C2AE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7D58-B718-4C24-B7F1-C5C15CB28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D9DD-5F30-4ACA-97FE-C39CE5AC953E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1EBC-B72F-4E66-965F-B17A41791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D080-7FA6-4B52-B91F-B0315661BB26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48A5-0299-4DE3-B81A-67C61D607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A5091B-C8C8-4262-8213-655D0FAA929B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2A1308-D5D8-46B3-868B-BFB738C59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ia9@don.kurganob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613" cy="1557339"/>
          </a:xfrm>
          <a:prstGeom prst="rect">
            <a:avLst/>
          </a:prstGeom>
          <a:noFill/>
          <a:ln>
            <a:noFill/>
          </a:ln>
          <a:effectLst>
            <a:outerShdw blurRad="50800" dist="50800" dir="3000000" sx="101000" sy="101000" algn="ctr" rotWithShape="0">
              <a:srgbClr val="000000">
                <a:alpha val="36000"/>
              </a:srgbClr>
            </a:outerShdw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547813" y="115888"/>
            <a:ext cx="6769100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Курганской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844833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/>
              <a:t> </a:t>
            </a:r>
            <a:r>
              <a:rPr lang="ru-RU" sz="2400" b="1" cap="all" dirty="0" smtClean="0"/>
              <a:t> </a:t>
            </a:r>
            <a:endParaRPr lang="ru-RU" sz="2400" dirty="0"/>
          </a:p>
        </p:txBody>
      </p:sp>
      <p:sp>
        <p:nvSpPr>
          <p:cNvPr id="327681" name="Rectangle 1"/>
          <p:cNvSpPr>
            <a:spLocks noChangeArrowheads="1"/>
          </p:cNvSpPr>
          <p:nvPr/>
        </p:nvSpPr>
        <p:spPr bwMode="auto">
          <a:xfrm>
            <a:off x="0" y="236805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tabLst>
                <a:tab pos="1171575" algn="l"/>
              </a:tabLst>
            </a:pPr>
            <a:r>
              <a:rPr lang="ru-RU" sz="3600" i="1" dirty="0">
                <a:solidFill>
                  <a:srgbClr val="002060"/>
                </a:solidFill>
              </a:rPr>
              <a:t>Итоговое собеседование </a:t>
            </a:r>
            <a:br>
              <a:rPr lang="ru-RU" sz="3600" i="1" dirty="0">
                <a:solidFill>
                  <a:srgbClr val="002060"/>
                </a:solidFill>
              </a:rPr>
            </a:br>
            <a:r>
              <a:rPr lang="ru-RU" sz="3600" i="1" dirty="0">
                <a:solidFill>
                  <a:srgbClr val="002060"/>
                </a:solidFill>
              </a:rPr>
              <a:t>по русскому языку </a:t>
            </a:r>
            <a:br>
              <a:rPr lang="ru-RU" sz="3600" i="1" dirty="0">
                <a:solidFill>
                  <a:srgbClr val="002060"/>
                </a:solidFill>
              </a:rPr>
            </a:br>
            <a:r>
              <a:rPr lang="ru-RU" sz="3600" i="1" dirty="0">
                <a:solidFill>
                  <a:srgbClr val="002060"/>
                </a:solidFill>
              </a:rPr>
              <a:t>как условие допуска к ГИА-9</a:t>
            </a:r>
            <a:br>
              <a:rPr lang="ru-RU" sz="3600" i="1" dirty="0">
                <a:solidFill>
                  <a:srgbClr val="002060"/>
                </a:solidFill>
              </a:rPr>
            </a:b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5000636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Суханова А.Ю.</a:t>
            </a:r>
          </a:p>
          <a:p>
            <a:pPr algn="r"/>
            <a:r>
              <a:rPr lang="ru-RU" sz="1600" dirty="0" smtClean="0"/>
              <a:t> главный специалист отдела оценки качества образования </a:t>
            </a:r>
          </a:p>
          <a:p>
            <a:pPr algn="r"/>
            <a:r>
              <a:rPr lang="ru-RU" sz="1600" dirty="0" smtClean="0"/>
              <a:t>управления общего и профессионального образования Департамента образования и науки Курганской области</a:t>
            </a:r>
          </a:p>
          <a:p>
            <a:pPr algn="r"/>
            <a:r>
              <a:rPr lang="en-US" sz="1600" dirty="0" smtClean="0">
                <a:hlinkClick r:id="rId4"/>
              </a:rPr>
              <a:t>gia9@don.kurganobl.ru</a:t>
            </a:r>
            <a:endParaRPr lang="en-US" sz="1600" dirty="0" smtClean="0"/>
          </a:p>
          <a:p>
            <a:pPr algn="r"/>
            <a:r>
              <a:rPr lang="en-US" sz="1600" dirty="0" smtClean="0"/>
              <a:t>(3522) 64-02-87</a:t>
            </a:r>
          </a:p>
          <a:p>
            <a:pPr algn="r"/>
            <a:r>
              <a:rPr lang="en-US" sz="1600" dirty="0" smtClean="0"/>
              <a:t>+7-912-971-73-00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35162" y="2516196"/>
            <a:ext cx="684213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2182813"/>
            <a:ext cx="3063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12" name="Подзаголовок 4"/>
          <p:cNvSpPr txBox="1">
            <a:spLocks/>
          </p:cNvSpPr>
          <p:nvPr/>
        </p:nvSpPr>
        <p:spPr bwMode="auto">
          <a:xfrm>
            <a:off x="979500" y="165107"/>
            <a:ext cx="7127875" cy="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516" y="11150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Проведение итогового собеседования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1522" y="500042"/>
            <a:ext cx="8801044" cy="662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 В день проведения итогового собеседования имеют право присутствовать:</a:t>
            </a:r>
          </a:p>
          <a:p>
            <a:pPr algn="just"/>
            <a:r>
              <a:rPr lang="ru-RU" dirty="0" smtClean="0"/>
              <a:t>	- по решению Департамента и (или) МОУО должностные лица указанных органов;</a:t>
            </a:r>
          </a:p>
          <a:p>
            <a:pPr algn="just"/>
            <a:r>
              <a:rPr lang="ru-RU" dirty="0" smtClean="0"/>
              <a:t>	- представители СМИ и общественные наблюдатели. </a:t>
            </a:r>
          </a:p>
          <a:p>
            <a:pPr algn="just"/>
            <a:r>
              <a:rPr lang="ru-RU" dirty="0" smtClean="0"/>
              <a:t>	Образовательные организации проводят аккредитацию граждан, заявившихся на участие в общественном наблюдении за проведением итогового собеседования. </a:t>
            </a:r>
          </a:p>
          <a:p>
            <a:pPr algn="just"/>
            <a:r>
              <a:rPr lang="ru-RU" dirty="0" smtClean="0"/>
              <a:t>	Аккредитация граждан в качестве общественных наблюдателей </a:t>
            </a:r>
            <a:r>
              <a:rPr lang="ru-RU" sz="1600" dirty="0" smtClean="0">
                <a:solidFill>
                  <a:srgbClr val="FF0000"/>
                </a:solidFill>
              </a:rPr>
              <a:t>(не могут быть родители участников)</a:t>
            </a:r>
            <a:r>
              <a:rPr lang="ru-RU" dirty="0" smtClean="0"/>
              <a:t> допускается после прохождения ими соответствующей подготовки в образовательной организации </a:t>
            </a:r>
            <a:r>
              <a:rPr lang="ru-RU" sz="1600" dirty="0" smtClean="0">
                <a:solidFill>
                  <a:srgbClr val="FF0000"/>
                </a:solidFill>
              </a:rPr>
              <a:t>(оформляется приказом)</a:t>
            </a:r>
            <a:r>
              <a:rPr lang="ru-RU" dirty="0" smtClean="0"/>
              <a:t>. </a:t>
            </a:r>
          </a:p>
          <a:p>
            <a:r>
              <a:rPr lang="ru-RU" dirty="0" smtClean="0"/>
              <a:t>	 Участникам итогового собеседования рекомендуется взять с собой только разрешенные вещи:</a:t>
            </a:r>
          </a:p>
          <a:p>
            <a:r>
              <a:rPr lang="ru-RU" dirty="0" smtClean="0"/>
              <a:t>	1) документ, удостоверяющий личность;</a:t>
            </a:r>
          </a:p>
          <a:p>
            <a:r>
              <a:rPr lang="ru-RU" dirty="0" smtClean="0"/>
              <a:t>	2) ручка (</a:t>
            </a:r>
            <a:r>
              <a:rPr lang="ru-RU" dirty="0" err="1" smtClean="0"/>
              <a:t>гелевая</a:t>
            </a:r>
            <a:r>
              <a:rPr lang="ru-RU" dirty="0" smtClean="0"/>
              <a:t> или капиллярная с чернилами черного цвета);</a:t>
            </a:r>
          </a:p>
          <a:p>
            <a:r>
              <a:rPr lang="ru-RU" dirty="0" smtClean="0"/>
              <a:t>	3) лекарства и питание (при необходимости);</a:t>
            </a:r>
          </a:p>
          <a:p>
            <a:pPr algn="just"/>
            <a:r>
              <a:rPr lang="ru-RU" dirty="0" smtClean="0"/>
              <a:t>	4) специальные технические средства для участников итогового собеседования с ОВЗ.</a:t>
            </a:r>
          </a:p>
          <a:p>
            <a:pPr algn="just"/>
            <a:r>
              <a:rPr lang="ru-RU" dirty="0" smtClean="0"/>
              <a:t>	Во время проведения итогового собеседования участникам запрещено иметь при себе средства связи, фото-, аудио- и видеоаппаратуры, справочные материалы, письменные заметки и иные средства хранения и передачи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7154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Организатор проведения итогового собеседования в произвольном порядке приглашает участника итогового собеседования и сопровождает его в аудиторию проведения итогового собеседования согласно списку участников, полученному от ответственного организатора образовательной организации, а после окончания итогового собеседования для данного участника – в учебный кабинет образовательной организации. Затем приглашается новый участник итогового собеседования.</a:t>
            </a:r>
          </a:p>
          <a:p>
            <a:pPr algn="just"/>
            <a:r>
              <a:rPr lang="ru-RU" dirty="0" smtClean="0"/>
              <a:t>	Участники итогового собеседования, ожидающие свою очередь, не должны пересекаться с участниками, прошедшими процедуру итогового собеседования.</a:t>
            </a:r>
          </a:p>
          <a:p>
            <a:pPr algn="just"/>
            <a:r>
              <a:rPr lang="ru-RU" dirty="0" smtClean="0"/>
              <a:t>	После завершения итогового собеседования участник итогового собеседования прослушивает аудиозапись своего ответа для того, чтобы убедиться, что аудиозапись проведена без сбоев, отсутствуют посторонние шумы и помехи, голоса участника итогового собеседования и экзаменатора-собеседника отчетливо слышны.</a:t>
            </a:r>
          </a:p>
          <a:p>
            <a:pPr algn="just"/>
            <a:r>
              <a:rPr lang="ru-RU" dirty="0" smtClean="0"/>
              <a:t>	В случае если участник итогового собеседования по состоянию здоровья или другим объективным причинам не может завершить итоговое собеседование, он может покинуть аудиторию проведения итогового собеседования. Ответственный организатор образовательной организации составляет «Акт о досрочном завершении итогового собеседования по уважительным причинам», а экзаменатор-собеседник вносит соответствующую отметку в форму «Ведомость учета проведения итогового собеседования в аудитории».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/>
              <a:t>Проверка итогового собеседования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dirty="0" smtClean="0"/>
              <a:t>	Эксперты прослушивают ответы участников итогового собеседования и заносят в </a:t>
            </a:r>
            <a:r>
              <a:rPr lang="ru-RU" i="1" dirty="0" smtClean="0"/>
              <a:t>протокол эксперта для оценивания ответов участников</a:t>
            </a:r>
            <a:r>
              <a:rPr lang="ru-RU" dirty="0" smtClean="0"/>
              <a:t> итогового собеседования следующие сведения на каждого участника: ФИО участника; класс; номер варианта; номер аудитории; баллы по каждому критерию оценивания; общее количество баллов; метку зачет/незачет; ФИО, подпись и дату проверки непосредственно </a:t>
            </a:r>
            <a:r>
              <a:rPr lang="ru-RU" u="sng" dirty="0" smtClean="0">
                <a:solidFill>
                  <a:srgbClr val="FF0000"/>
                </a:solidFill>
              </a:rPr>
              <a:t>во время</a:t>
            </a:r>
            <a:r>
              <a:rPr lang="ru-RU" dirty="0" smtClean="0"/>
              <a:t> проведения итогового собеседования </a:t>
            </a:r>
            <a:r>
              <a:rPr lang="ru-RU" u="sng" dirty="0" smtClean="0">
                <a:solidFill>
                  <a:srgbClr val="FF0000"/>
                </a:solidFill>
              </a:rPr>
              <a:t>или после</a:t>
            </a:r>
            <a:r>
              <a:rPr lang="ru-RU" dirty="0" smtClean="0"/>
              <a:t> проведения итогового собеседования, прослушивая аудио-запись ответов участников. Возможна смешанная форма проведения проверки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по решению ОО оформляется приказом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.</a:t>
            </a:r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r>
              <a:rPr lang="ru-RU" dirty="0" smtClean="0"/>
              <a:t>	По завершении проверки эксперты заполняют и передают запечатанные протоколы </a:t>
            </a:r>
            <a:r>
              <a:rPr lang="ru-RU" i="1" dirty="0" smtClean="0"/>
              <a:t>для оценивания ответов участников итогового собеседования: </a:t>
            </a:r>
          </a:p>
          <a:p>
            <a:pPr algn="just">
              <a:defRPr/>
            </a:pPr>
            <a:r>
              <a:rPr lang="ru-RU" i="1" dirty="0" smtClean="0"/>
              <a:t>	в первом случае – </a:t>
            </a:r>
            <a:r>
              <a:rPr lang="ru-RU" dirty="0" smtClean="0"/>
              <a:t>экзаменатору-собеседнику;</a:t>
            </a:r>
          </a:p>
          <a:p>
            <a:pPr algn="just">
              <a:defRPr/>
            </a:pPr>
            <a:r>
              <a:rPr lang="ru-RU" dirty="0" smtClean="0"/>
              <a:t>	</a:t>
            </a:r>
            <a:r>
              <a:rPr lang="ru-RU" i="1" dirty="0" smtClean="0"/>
              <a:t>во втором случае – </a:t>
            </a:r>
            <a:r>
              <a:rPr lang="ru-RU" dirty="0" smtClean="0"/>
              <a:t>ответственному организатору ОО.</a:t>
            </a:r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r>
              <a:rPr lang="ru-RU" dirty="0" smtClean="0"/>
              <a:t>	Ознакомление с результатами итогового собеседования проводится образовательной организацией в течение одного рабочего дня после завершения проверки, факт ознакомления фиксируется документально.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8583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/>
              <a:t>	</a:t>
            </a:r>
            <a:r>
              <a:rPr lang="ru-RU" sz="1400" dirty="0" smtClean="0"/>
              <a:t>При получении неудовлетворительного результата участникам итогового собеседования, законным представителям предоставляется право в день ознакомления с результатами итогового собеседования подать в письменной форме заявление на имя руководителя  ОО на проверку аудиозаписи устного ответа участника итогового собеседования комиссией из другой образовательной организации.</a:t>
            </a:r>
          </a:p>
          <a:p>
            <a:pPr algn="just"/>
            <a:r>
              <a:rPr lang="ru-RU" sz="1400" dirty="0" smtClean="0"/>
              <a:t>	Руководитель образовательной организации в день поступления заявления информирует ответственного специалиста МОУО, о поступившем заявлении и в течение одного рабочего дня после получения заявления обеспечивает передачу ответственному специалисту аудиозаписи устного ответа участника итогового собеседования.</a:t>
            </a:r>
          </a:p>
          <a:p>
            <a:pPr algn="just"/>
            <a:r>
              <a:rPr lang="ru-RU" sz="1400" dirty="0" smtClean="0"/>
              <a:t>	Ответственный специалист в течение одного рабочего дня определяет образовательную организацию, комиссии которой будет поручено повторно проверить ответ участника итогового собеседования.</a:t>
            </a:r>
          </a:p>
          <a:p>
            <a:pPr algn="just"/>
            <a:r>
              <a:rPr lang="ru-RU" sz="1400" dirty="0" smtClean="0"/>
              <a:t>	Повторная проверка итогового собеседования осуществляется в течение одного рабочего дня с момента получения аудиозаписи устного ответа участника итогового собеседования.</a:t>
            </a:r>
          </a:p>
          <a:p>
            <a:pPr algn="just"/>
            <a:r>
              <a:rPr lang="ru-RU" sz="1400" dirty="0" smtClean="0"/>
              <a:t>	Эксперты по результатам повторной проверки итогового собеседования оформляют экспертное заключение, которое в течение одного рабочего дня направляется в образовательную организацию заявителя.</a:t>
            </a:r>
          </a:p>
          <a:p>
            <a:pPr algn="just"/>
            <a:r>
              <a:rPr lang="ru-RU" sz="1400" dirty="0" smtClean="0"/>
              <a:t>	Образовательная организация не позднее одного рабочего дня с момента получения результатов повторной проверки принимает решение об изменении или сохранении результатов проверки ответов участников итогового собеседования и информирует об этом заявителя.</a:t>
            </a:r>
          </a:p>
          <a:p>
            <a:pPr algn="just"/>
            <a:r>
              <a:rPr lang="ru-RU" sz="1400" dirty="0" smtClean="0"/>
              <a:t>	Для предотвращения конфликта интересов и обеспечения объективного оценивания итогового собеседования по решению Департамента образования может осуществляться перепроверка ответов участников итогового собеседования.</a:t>
            </a:r>
          </a:p>
          <a:p>
            <a:pPr algn="just"/>
            <a:r>
              <a:rPr lang="ru-RU" sz="1400" dirty="0" smtClean="0"/>
              <a:t>	Результаты перепроверки ответов участников итогового собеседования оформляются протоколами региональной комиссии по проверке ответов участников итогового собеседования.</a:t>
            </a:r>
          </a:p>
          <a:p>
            <a:pPr algn="just"/>
            <a:r>
              <a:rPr lang="ru-RU" sz="1400" dirty="0" smtClean="0"/>
              <a:t>	Решение об изменении или сохранении результатов оценивания итогового собеседования принимается образовательной организацией не позднее одного рабочего дня с момента получения результата перепроверки ответов участников итогового собеседования.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/>
              <a:t>	</a:t>
            </a:r>
            <a:r>
              <a:rPr lang="ru-RU" sz="2800" dirty="0" smtClean="0"/>
              <a:t>Обработка результатов</a:t>
            </a:r>
          </a:p>
          <a:p>
            <a:pPr algn="ctr">
              <a:defRPr/>
            </a:pPr>
            <a:endParaRPr lang="ru-RU" sz="2800" dirty="0" smtClean="0"/>
          </a:p>
          <a:p>
            <a:pPr algn="just"/>
            <a:r>
              <a:rPr lang="ru-RU" dirty="0" smtClean="0"/>
              <a:t>	Оригиналы бланков итогового собеседования с внесенными в них результатами доставляются в РЦОИ руководителями образовательной организации и (или) специалистами МОУО в течение одного рабочего дня после ознакомления с результатами проверки.</a:t>
            </a:r>
          </a:p>
          <a:p>
            <a:pPr algn="just"/>
            <a:r>
              <a:rPr lang="ru-RU" dirty="0" smtClean="0"/>
              <a:t>	Аудио-файлы ответов участников итогового собеседования, записанные при его проведении, файлы и формы проведения итогового собеседования передаются в РЦОИ на электронных носителях или через защищенные каналы связи («деловая почта»).</a:t>
            </a:r>
          </a:p>
          <a:p>
            <a:pPr algn="just"/>
            <a:r>
              <a:rPr lang="ru-RU" dirty="0" smtClean="0"/>
              <a:t>	В РЦОИ файлы загружаются в региональную информационную систему средствами специализированного программного обеспечения в течение пяти рабочих дней после проведения итогового собеседования.</a:t>
            </a:r>
          </a:p>
          <a:p>
            <a:pPr algn="just"/>
            <a:r>
              <a:rPr lang="ru-RU" dirty="0" smtClean="0"/>
              <a:t>	Сведения о результатах сдачи итогового собеседования обучающихся, экстернов хранятся в региональных информационных системах в течение десяти лет. </a:t>
            </a:r>
          </a:p>
          <a:p>
            <a:pPr algn="just"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908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35162" y="2516196"/>
            <a:ext cx="684213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2182813"/>
            <a:ext cx="3063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12" name="Подзаголовок 4"/>
          <p:cNvSpPr txBox="1">
            <a:spLocks/>
          </p:cNvSpPr>
          <p:nvPr/>
        </p:nvSpPr>
        <p:spPr bwMode="auto">
          <a:xfrm>
            <a:off x="979500" y="165107"/>
            <a:ext cx="7127875" cy="182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4544" y="17161"/>
            <a:ext cx="9721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Общие </a:t>
            </a:r>
            <a:r>
              <a:rPr lang="ru-RU" sz="3200" dirty="0"/>
              <a:t>сведения о проведении </a:t>
            </a:r>
            <a:r>
              <a:rPr lang="ru-RU" sz="3200" dirty="0" smtClean="0"/>
              <a:t>итогового собеседования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700807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 smtClean="0"/>
          </a:p>
          <a:p>
            <a:pPr algn="ctr">
              <a:defRPr/>
            </a:pPr>
            <a:r>
              <a:rPr lang="ru-RU" sz="1600" dirty="0" smtClean="0"/>
              <a:t>Итоговое </a:t>
            </a:r>
            <a:r>
              <a:rPr lang="ru-RU" sz="1600" dirty="0"/>
              <a:t>собеседование по русскому языку как условие допуска к ГИА проводится </a:t>
            </a:r>
            <a:r>
              <a:rPr lang="ru-RU" sz="1600" dirty="0" smtClean="0"/>
              <a:t>в соответствии с</a:t>
            </a:r>
            <a:r>
              <a:rPr lang="ru-RU" sz="1600" dirty="0"/>
              <a:t>:</a:t>
            </a:r>
            <a:endParaRPr lang="en-US" sz="1600" dirty="0" smtClean="0"/>
          </a:p>
          <a:p>
            <a:pPr marL="285750" indent="-285750">
              <a:buFontTx/>
              <a:buChar char="-"/>
              <a:defRPr/>
            </a:pPr>
            <a:r>
              <a:rPr lang="ru-RU" sz="1600" dirty="0"/>
              <a:t>П</a:t>
            </a:r>
            <a:r>
              <a:rPr lang="ru-RU" sz="1600" dirty="0" smtClean="0"/>
              <a:t>риказом Министерства просвещения Российской Федерации и Федеральной службы по надзору в сфере образования и науки от 7 ноября 2018 года № 189/1513 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marL="285750" indent="-285750">
              <a:buFontTx/>
              <a:buChar char="-"/>
              <a:defRPr/>
            </a:pPr>
            <a:r>
              <a:rPr lang="ru-RU" sz="1600" dirty="0" smtClean="0"/>
              <a:t>Приказом Департамента образования и науки Курганской области от 15 января     2019 года № 28 «Об утверждении Порядка проведения и проверки итогового собеседования по русскому языку»</a:t>
            </a:r>
          </a:p>
          <a:p>
            <a:pPr algn="just">
              <a:defRPr/>
            </a:pPr>
            <a:endParaRPr lang="ru-RU" sz="1600" dirty="0" smtClean="0"/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858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Итоговое собеседование по русскому языку проводится по текстам, темам и заданиям, сформированным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 по часовым поясам в сроки:</a:t>
            </a:r>
          </a:p>
          <a:p>
            <a:pPr indent="736600" algn="just">
              <a:buFontTx/>
              <a:buNone/>
              <a:defRPr/>
            </a:pPr>
            <a:r>
              <a:rPr lang="ru-RU" dirty="0"/>
              <a:t>8</a:t>
            </a:r>
            <a:r>
              <a:rPr lang="ru-RU" dirty="0" smtClean="0"/>
              <a:t> февраля </a:t>
            </a:r>
            <a:r>
              <a:rPr lang="ru-RU" dirty="0" smtClean="0"/>
              <a:t>2023 </a:t>
            </a:r>
            <a:r>
              <a:rPr lang="ru-RU" dirty="0" smtClean="0"/>
              <a:t>года – основной срок,</a:t>
            </a:r>
          </a:p>
          <a:p>
            <a:pPr indent="736600" algn="just">
              <a:buFontTx/>
              <a:buNone/>
              <a:defRPr/>
            </a:pPr>
            <a:r>
              <a:rPr lang="ru-RU" dirty="0" smtClean="0"/>
              <a:t>15 марта, 15 </a:t>
            </a:r>
            <a:r>
              <a:rPr lang="ru-RU" smtClean="0"/>
              <a:t>мая </a:t>
            </a:r>
            <a:r>
              <a:rPr lang="ru-RU" smtClean="0"/>
              <a:t>2023 </a:t>
            </a:r>
            <a:r>
              <a:rPr lang="ru-RU" dirty="0" smtClean="0"/>
              <a:t>года – дополнительные сроки.</a:t>
            </a:r>
          </a:p>
          <a:p>
            <a:pPr indent="736600" algn="just">
              <a:buFontTx/>
              <a:buNone/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	Для участия в итоговом собеседовании обучающиеся подают заявление и согласие на обработку персональных данных в образовательные организации, в которых обучающиеся осваивают образовательные программы основного общего образования, а экстерны – в организации, осуществляющие образовательную деятельность по имеющим государственную аккредитацию образовательным программам основного общего образования, по выбору экстернов не позднее чем за две недели до начала проведения итогового собеседования</a:t>
            </a:r>
            <a:r>
              <a:rPr lang="ru-RU" dirty="0"/>
              <a:t> </a:t>
            </a:r>
            <a:r>
              <a:rPr lang="ru-RU" dirty="0" smtClean="0"/>
              <a:t>(до 25 января 2023 года).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FF0000"/>
                </a:solidFill>
              </a:rPr>
              <a:t>Важно!!! Девятиклассники, имеющие отметку «зачет» по итоговому собеседованию по русскому языку, повторно итоговое собеседование не проходят, т.к. результат итогового собеседования как условие допуска к ГИА действует </a:t>
            </a:r>
            <a:r>
              <a:rPr lang="ru-RU" b="1" i="1" dirty="0" smtClean="0">
                <a:solidFill>
                  <a:srgbClr val="FF0000"/>
                </a:solidFill>
              </a:rPr>
              <a:t>бессрочно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/>
              <a:t>	</a:t>
            </a:r>
          </a:p>
          <a:p>
            <a:pPr algn="just">
              <a:defRPr/>
            </a:pPr>
            <a:r>
              <a:rPr lang="ru-RU" sz="2400" dirty="0"/>
              <a:t>	</a:t>
            </a:r>
            <a:r>
              <a:rPr lang="ru-RU" dirty="0" smtClean="0"/>
              <a:t>Формы заявлений обучающихся, экстернов на участие в итоговом собеседовании и согласие на обработку персональных данных участников итогового собеседования и (или) их родителей (законных представителей) утверждены приказом Департамента образования и науки Курганской области от 27 октября 2022 года № 1029«Об утверждении форм заявлений на прохождение итогового собеседования по русскому языку в 2023 году».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	Участники итогового собеседования с ОВЗ при подаче заявления на прохождение итогового собеседования предъявляют копию рекомендаций ПМПК, а обучающиеся, экстерны – дети-инвалиды и инвалиды предъявляют оригинал или заверенную в 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 (далее – справка, подтверждающая инвалидность), а также копию рекомендаций ПМПК при необходимости создания специальных условий.</a:t>
            </a:r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r>
              <a:rPr lang="ru-RU" dirty="0"/>
              <a:t>	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8476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87025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/>
              <a:t>	</a:t>
            </a:r>
            <a:r>
              <a:rPr lang="ru-RU" dirty="0" smtClean="0"/>
              <a:t>На выполнение работы каждому участнику отводится в среднем 15 минут. 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</a:rPr>
              <a:t>Важно</a:t>
            </a:r>
            <a:r>
              <a:rPr lang="ru-RU" b="1" i="1" dirty="0">
                <a:solidFill>
                  <a:srgbClr val="FF0000"/>
                </a:solidFill>
              </a:rPr>
              <a:t>!!! </a:t>
            </a:r>
            <a:r>
              <a:rPr lang="ru-RU" i="1" dirty="0">
                <a:solidFill>
                  <a:srgbClr val="FF0000"/>
                </a:solidFill>
              </a:rPr>
              <a:t>Заключение ПМПК дает девятиклассникам возможность увеличения времени для подготовки и сдачи итогового собеседования на 30 минут, </a:t>
            </a:r>
            <a:r>
              <a:rPr lang="ru-RU" i="1" dirty="0" smtClean="0">
                <a:solidFill>
                  <a:srgbClr val="FF0000"/>
                </a:solidFill>
              </a:rPr>
              <a:t>в некоторых случаях уменьшения </a:t>
            </a:r>
            <a:r>
              <a:rPr lang="ru-RU" i="1" dirty="0">
                <a:solidFill>
                  <a:srgbClr val="FF0000"/>
                </a:solidFill>
              </a:rPr>
              <a:t>количества баллов за выполнение заданий итогового </a:t>
            </a:r>
            <a:r>
              <a:rPr lang="ru-RU" i="1" dirty="0" smtClean="0">
                <a:solidFill>
                  <a:srgbClr val="FF0000"/>
                </a:solidFill>
              </a:rPr>
              <a:t>собеседования. </a:t>
            </a:r>
            <a:r>
              <a:rPr lang="ru-RU" i="1" dirty="0">
                <a:solidFill>
                  <a:srgbClr val="FF0000"/>
                </a:solidFill>
              </a:rPr>
              <a:t>Также заключение ПМПК упрощает процедуру проведения ГИА-9 (количество, форма и продолжительность экзаменов).</a:t>
            </a:r>
          </a:p>
          <a:p>
            <a:pPr algn="just">
              <a:defRPr/>
            </a:pPr>
            <a:r>
              <a:rPr lang="ru-RU" i="1" dirty="0">
                <a:solidFill>
                  <a:srgbClr val="FF0000"/>
                </a:solidFill>
              </a:rPr>
              <a:t>	</a:t>
            </a:r>
            <a:r>
              <a:rPr lang="ru-RU" b="1" i="1" dirty="0">
                <a:solidFill>
                  <a:srgbClr val="FF0000"/>
                </a:solidFill>
              </a:rPr>
              <a:t>Аттестат участника с ОВЗ такой же как у всех выпускников 9 классов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	В продолжительность итогового собеседования не включается время, отведенное на подготовительные мероприятия (приветствие участника итогового собеседования, внесение сведений в ведомость учета проведения итогового собеседования в аудитории, инструктаж участника собеседования экзаменатором-собеседником по выполнению заданий до начала процедуры).</a:t>
            </a:r>
          </a:p>
          <a:p>
            <a:pPr algn="just"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Время начала проведения итогового собеседования –  9.00 местного времени для всех обучающихся 9 классов.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563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/>
              <a:t>	Технология проведения итогового собеседования  предполагает устное выполнение участниками заданий КИМ. </a:t>
            </a:r>
          </a:p>
          <a:p>
            <a:pPr algn="just">
              <a:defRPr/>
            </a:pPr>
            <a:r>
              <a:rPr lang="ru-RU" dirty="0" smtClean="0"/>
              <a:t>	</a:t>
            </a:r>
            <a:endParaRPr lang="ru-RU" sz="1600" dirty="0" smtClean="0"/>
          </a:p>
          <a:p>
            <a:pPr algn="just">
              <a:defRPr/>
            </a:pPr>
            <a:r>
              <a:rPr lang="ru-RU" dirty="0" smtClean="0"/>
              <a:t>	КИМ состоит из четырех заданий, включающих в себя чтение текста вслух, пересказ текста с привлечением дополнительной информации, монологическое высказывание по одной из выбранных тем и диалог с экзаменатором-собеседником.</a:t>
            </a:r>
          </a:p>
          <a:p>
            <a:pPr algn="just">
              <a:defRPr/>
            </a:pPr>
            <a:endParaRPr lang="ru-RU" sz="1050" dirty="0" smtClean="0"/>
          </a:p>
          <a:p>
            <a:pPr algn="just"/>
            <a:r>
              <a:rPr lang="ru-RU" dirty="0" smtClean="0"/>
              <a:t>	 </a:t>
            </a:r>
            <a:r>
              <a:rPr lang="ru-RU" dirty="0" smtClean="0">
                <a:solidFill>
                  <a:srgbClr val="FF0000"/>
                </a:solidFill>
              </a:rPr>
              <a:t>Не позднее чем за 2 недели </a:t>
            </a:r>
            <a:r>
              <a:rPr lang="ru-RU" dirty="0" smtClean="0"/>
              <a:t>образовательная организация принимает решение об организации итогового собеседования </a:t>
            </a:r>
            <a:r>
              <a:rPr lang="ru-RU" dirty="0" smtClean="0">
                <a:solidFill>
                  <a:srgbClr val="FF0000"/>
                </a:solidFill>
              </a:rPr>
              <a:t>(оформляется приказом)</a:t>
            </a:r>
            <a:r>
              <a:rPr lang="ru-RU" dirty="0" smtClean="0"/>
              <a:t>: </a:t>
            </a:r>
          </a:p>
          <a:p>
            <a:r>
              <a:rPr lang="ru-RU" dirty="0" smtClean="0"/>
              <a:t>	- в ходе учебного процесса в образовательной организации </a:t>
            </a:r>
          </a:p>
          <a:p>
            <a:pPr lvl="1"/>
            <a:r>
              <a:rPr lang="ru-RU" dirty="0" smtClean="0"/>
              <a:t>	- вне учебного процесса в образовательной организации.</a:t>
            </a:r>
          </a:p>
          <a:p>
            <a:pPr algn="just">
              <a:defRPr/>
            </a:pPr>
            <a:endParaRPr lang="ru-RU" sz="1050" dirty="0" smtClean="0"/>
          </a:p>
          <a:p>
            <a:pPr algn="just">
              <a:defRPr/>
            </a:pPr>
            <a:r>
              <a:rPr lang="ru-RU" dirty="0" smtClean="0"/>
              <a:t>	По решению образовательной организации </a:t>
            </a:r>
            <a:r>
              <a:rPr lang="ru-RU" dirty="0" smtClean="0">
                <a:solidFill>
                  <a:srgbClr val="FF0000"/>
                </a:solidFill>
              </a:rPr>
              <a:t>(оформляется приказом)</a:t>
            </a:r>
            <a:r>
              <a:rPr lang="ru-RU" dirty="0" smtClean="0"/>
              <a:t> итоговое собеседование проходит в аудиториях проведения с оборудованным рабочим местом (компьютер, микрофон) для осуществления аудиозаписи ответов участников итогового собеседования, либо с использованием диктофона. </a:t>
            </a:r>
          </a:p>
          <a:p>
            <a:pPr algn="just">
              <a:defRPr/>
            </a:pPr>
            <a:endParaRPr lang="ru-RU" sz="1050" dirty="0" smtClean="0"/>
          </a:p>
          <a:p>
            <a:pPr algn="just">
              <a:defRPr/>
            </a:pPr>
            <a:r>
              <a:rPr lang="ru-RU" dirty="0" smtClean="0"/>
              <a:t>	Проверка выполнения заданий итогового собеседования осуществляется одним экспертом, прошедшим соответствующее обучение, либо непосредственно во время проведения итогового собеседования, либо после его проведения по аудио-записям ответов участников итогового собеседования (по решению образовательной организации </a:t>
            </a:r>
            <a:r>
              <a:rPr lang="ru-RU" dirty="0" smtClean="0">
                <a:solidFill>
                  <a:srgbClr val="FF0000"/>
                </a:solidFill>
              </a:rPr>
              <a:t>(оформляется приказом)</a:t>
            </a:r>
            <a:r>
              <a:rPr lang="ru-RU" dirty="0" smtClean="0"/>
              <a:t>). Возможно совместить обе схемы проверки.	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85698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/>
              <a:t>	</a:t>
            </a:r>
            <a:r>
              <a:rPr lang="ru-RU" sz="1700" dirty="0" smtClean="0"/>
              <a:t>РЦОИ </a:t>
            </a:r>
            <a:r>
              <a:rPr lang="ru-RU" sz="1700" dirty="0"/>
              <a:t>направляет в образовательную организацию посредством электронной почты полученные от ФГБУ «ФЦТ» КИМ итогового </a:t>
            </a:r>
            <a:r>
              <a:rPr lang="ru-RU" sz="1700" dirty="0" smtClean="0"/>
              <a:t>собеседования за </a:t>
            </a:r>
            <a:r>
              <a:rPr lang="ru-RU" sz="1700" dirty="0"/>
              <a:t>60 минут до начала итогового </a:t>
            </a:r>
            <a:r>
              <a:rPr lang="ru-RU" sz="1700" dirty="0" smtClean="0"/>
              <a:t>собеседования. </a:t>
            </a:r>
            <a:endParaRPr lang="ru-RU" sz="1700" dirty="0"/>
          </a:p>
          <a:p>
            <a:pPr algn="just">
              <a:defRPr/>
            </a:pPr>
            <a:endParaRPr lang="ru-RU" sz="1700" dirty="0" smtClean="0"/>
          </a:p>
          <a:p>
            <a:pPr algn="just">
              <a:defRPr/>
            </a:pPr>
            <a:r>
              <a:rPr lang="ru-RU" sz="1700" dirty="0" smtClean="0"/>
              <a:t>	В случае получения неудовлетворительного результата («незачет») за итоговое собеседование участники итогового собеседования вправе пересдать итоговое собеседование в текущем учебном году, но не более двух раз и только в дополнительные сроки, предусмотренные расписанием проведения итогового собеседования.</a:t>
            </a:r>
          </a:p>
          <a:p>
            <a:pPr algn="just">
              <a:defRPr/>
            </a:pPr>
            <a:endParaRPr lang="ru-RU" sz="1700" dirty="0" smtClean="0"/>
          </a:p>
          <a:p>
            <a:pPr algn="just"/>
            <a:r>
              <a:rPr lang="ru-RU" sz="1700" dirty="0" smtClean="0"/>
              <a:t>	К прохождению итогового собеседования могут быть повторно допущены в текущем учебном году в дополнительные сроки следующие участники итогового собеседования:</a:t>
            </a:r>
          </a:p>
          <a:p>
            <a:r>
              <a:rPr lang="ru-RU" sz="1700" dirty="0" smtClean="0"/>
              <a:t>	1) получившие неудовлетворительный результат («незачет»);</a:t>
            </a:r>
          </a:p>
          <a:p>
            <a:r>
              <a:rPr lang="ru-RU" sz="1700" dirty="0" smtClean="0"/>
              <a:t>	2) не явившиеся на итоговое собеседование по уважительным причинам (болезнь или иные обстоятельства), подтвержденным документально;</a:t>
            </a:r>
          </a:p>
          <a:p>
            <a:r>
              <a:rPr lang="ru-RU" sz="1700" dirty="0" smtClean="0"/>
              <a:t>	3) не завершившие итоговое собеседование по уважительным причинам (болезнь или иные обстоятельства), подтвержденным документально.</a:t>
            </a:r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6876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835162" y="2516196"/>
            <a:ext cx="684213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2182813"/>
            <a:ext cx="3063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12" name="Подзаголовок 4"/>
          <p:cNvSpPr txBox="1">
            <a:spLocks/>
          </p:cNvSpPr>
          <p:nvPr/>
        </p:nvSpPr>
        <p:spPr bwMode="auto">
          <a:xfrm>
            <a:off x="979500" y="165107"/>
            <a:ext cx="7127875" cy="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Подготовка к проведению итогового собеседования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500042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12700" algn="just">
              <a:buFontTx/>
              <a:buNone/>
              <a:defRPr/>
            </a:pPr>
            <a:r>
              <a:rPr lang="ru-RU" sz="2400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каждой ОО, участвующей в итоговом собеседовании, </a:t>
            </a:r>
            <a:r>
              <a:rPr lang="ru-RU" dirty="0" smtClean="0"/>
              <a:t>за две недели до проведения итогового собеседования назначаются </a:t>
            </a:r>
            <a:r>
              <a:rPr lang="ru-RU" dirty="0"/>
              <a:t>следующие специалисты</a:t>
            </a:r>
            <a:r>
              <a:rPr lang="ru-RU" dirty="0" smtClean="0"/>
              <a:t>:</a:t>
            </a:r>
          </a:p>
          <a:p>
            <a:pPr algn="just">
              <a:defRPr/>
            </a:pPr>
            <a:r>
              <a:rPr lang="ru-RU" dirty="0" smtClean="0"/>
              <a:t>	- ответственный </a:t>
            </a:r>
            <a:r>
              <a:rPr lang="ru-RU" dirty="0"/>
              <a:t>организатор ОО, обеспечивающий подготовку и проведение итогового </a:t>
            </a:r>
            <a:r>
              <a:rPr lang="ru-RU" dirty="0" smtClean="0"/>
              <a:t>собеседования. Назначается</a:t>
            </a:r>
            <a:r>
              <a:rPr lang="ru-RU" dirty="0"/>
              <a:t>, как правило, руководитель ОО, либо заместитель руководителя ОО, на базе которой проводится итоговое собеседование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	- организаторы, </a:t>
            </a:r>
            <a:r>
              <a:rPr lang="ru-RU" dirty="0"/>
              <a:t>обеспечивающие передвижение обучающихся и соблюдение порядка и тишины в местах проведения итогового собеседования (требования к кандидатуре не предъявляются</a:t>
            </a:r>
            <a:r>
              <a:rPr lang="ru-RU" dirty="0" smtClean="0"/>
              <a:t>); 	</a:t>
            </a:r>
          </a:p>
          <a:p>
            <a:pPr algn="just"/>
            <a:r>
              <a:rPr lang="ru-RU" dirty="0" smtClean="0"/>
              <a:t>	- экзаменатор-собеседник, который проводит собеседование с обучающимся, а также обеспечивает проверку паспортных данных участника итогового собеседования и фиксирует время начала и время окончания итогового собеседования каждого участника (может быть учитель с высшим образованием, имеющий коммуникативные навыки);</a:t>
            </a:r>
          </a:p>
          <a:p>
            <a:pPr algn="just">
              <a:defRPr/>
            </a:pPr>
            <a:r>
              <a:rPr lang="ru-RU" dirty="0" smtClean="0"/>
              <a:t>	- технический специалист, обеспечивающий получение  материалов для проведения итогового собеседования, а также осуществляющий аудиозапись ответов участников;</a:t>
            </a:r>
          </a:p>
          <a:p>
            <a:pPr algn="just">
              <a:defRPr/>
            </a:pPr>
            <a:r>
              <a:rPr lang="ru-RU" dirty="0" smtClean="0"/>
              <a:t>	- эксперт, оценивающий ответы участника собеседования  (только учитель русского языка и литературы, прошедший соответствующее обучение). </a:t>
            </a:r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r>
              <a:rPr lang="ru-RU" sz="2400" dirty="0" smtClean="0"/>
              <a:t>	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4846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/>
              <a:t>	</a:t>
            </a:r>
            <a:r>
              <a:rPr lang="ru-RU" dirty="0" smtClean="0"/>
              <a:t>При </a:t>
            </a:r>
            <a:r>
              <a:rPr lang="ru-RU" dirty="0"/>
              <a:t>проведении итогового собеседования в ОО планируется </a:t>
            </a:r>
            <a:r>
              <a:rPr lang="ru-RU" dirty="0" smtClean="0"/>
              <a:t>задействовать: </a:t>
            </a:r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r>
              <a:rPr lang="ru-RU" dirty="0" smtClean="0"/>
              <a:t>	необходимое </a:t>
            </a:r>
            <a:r>
              <a:rPr lang="ru-RU" dirty="0"/>
              <a:t>количество аудиторий проведения, исходя из расчета количества участников итогового собеседования (в среднем в час в одной аудитории проведения проходит итоговое собеседование 3-4 человека, количества привлекаемых экзаменаторов-собеседников (не менее одного на аудиторию) и экспертов (не менее одного на аудиторию</a:t>
            </a:r>
            <a:r>
              <a:rPr lang="ru-RU" dirty="0" smtClean="0"/>
              <a:t>)); </a:t>
            </a:r>
          </a:p>
          <a:p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помещение для получения КИМ итогового собеседования и внесения результатов в специализированную форму для внесения информации из протоколов экспертов – Штаб, оборудованный телефонной связью, принтером, персональным компьютером с выходом в сеть «Интернет» для получения тем, текстов и заданий итогового собеседования, критериев оценивания итогового собеседования и других материалов;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 smtClean="0"/>
              <a:t>	учебные кабинеты, в которых участники итогового собеседования ожидают очереди для участия в итоговом собеседовании, а также учебные кабинеты для участников, прошедших итоговое собеседование (в случае принятия решения образовательной организации о проведении итогового собеседования в ходе учебного процесса).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	</a:t>
            </a:r>
          </a:p>
          <a:p>
            <a:pPr algn="just">
              <a:defRPr/>
            </a:pPr>
            <a:endParaRPr lang="ru-RU" dirty="0"/>
          </a:p>
          <a:p>
            <a:pPr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282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11227</TotalTime>
  <Words>133</Words>
  <Application>Microsoft Office PowerPoint</Application>
  <PresentationFormat>Экран (4:3)</PresentationFormat>
  <Paragraphs>133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проведению государственной итоговой аттестации  по образовательным программам основного общего и среднего общего образования в 2015-2016 учебном году в субъекте Российской Федерации</dc:title>
  <dc:creator>user</dc:creator>
  <cp:lastModifiedBy>kab107Gia9</cp:lastModifiedBy>
  <cp:revision>1045</cp:revision>
  <cp:lastPrinted>2022-11-28T12:27:59Z</cp:lastPrinted>
  <dcterms:created xsi:type="dcterms:W3CDTF">2015-09-16T09:30:35Z</dcterms:created>
  <dcterms:modified xsi:type="dcterms:W3CDTF">2022-11-29T07:40:30Z</dcterms:modified>
</cp:coreProperties>
</file>